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16"/>
  </p:notesMasterIdLst>
  <p:sldIdLst>
    <p:sldId id="295" r:id="rId3"/>
    <p:sldId id="300" r:id="rId4"/>
    <p:sldId id="259" r:id="rId5"/>
    <p:sldId id="260" r:id="rId6"/>
    <p:sldId id="261" r:id="rId7"/>
    <p:sldId id="257" r:id="rId8"/>
    <p:sldId id="297" r:id="rId9"/>
    <p:sldId id="298" r:id="rId10"/>
    <p:sldId id="299" r:id="rId11"/>
    <p:sldId id="301" r:id="rId12"/>
    <p:sldId id="302" r:id="rId13"/>
    <p:sldId id="303" r:id="rId14"/>
    <p:sldId id="30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21" initials="2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B22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574" autoAdjust="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8E41E-E4BE-46FA-BF0F-BD552FEC66B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C109F-ED6B-4570-A563-5EAE9ACD1F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5553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002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28003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40 w 5740"/>
                <a:gd name="T1" fmla="*/ 4316 h 4316"/>
                <a:gd name="T2" fmla="*/ 0 w 5740"/>
                <a:gd name="T3" fmla="*/ 4316 h 4316"/>
                <a:gd name="T4" fmla="*/ 0 w 5740"/>
                <a:gd name="T5" fmla="*/ 0 h 4316"/>
                <a:gd name="T6" fmla="*/ 5740 w 5740"/>
                <a:gd name="T7" fmla="*/ 0 h 4316"/>
                <a:gd name="T8" fmla="*/ 5740 w 5740"/>
                <a:gd name="T9" fmla="*/ 4316 h 4316"/>
                <a:gd name="T10" fmla="*/ 5740 w 5740"/>
                <a:gd name="T11" fmla="*/ 4316 h 4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grpSp>
          <p:nvGrpSpPr>
            <p:cNvPr id="128004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28005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06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07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08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09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10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11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12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13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14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15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8016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28017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18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19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20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21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22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23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24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25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26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27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28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29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30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31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32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33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34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8035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28036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37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38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39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40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41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42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43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44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45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46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47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48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49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50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51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52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8053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28054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0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09 w 382"/>
                  <a:gd name="T19" fmla="*/ 96 h 96"/>
                  <a:gd name="T20" fmla="*/ 263 w 382"/>
                  <a:gd name="T21" fmla="*/ 90 h 96"/>
                  <a:gd name="T22" fmla="*/ 311 w 382"/>
                  <a:gd name="T23" fmla="*/ 84 h 96"/>
                  <a:gd name="T24" fmla="*/ 352 w 382"/>
                  <a:gd name="T25" fmla="*/ 66 h 96"/>
                  <a:gd name="T26" fmla="*/ 382 w 382"/>
                  <a:gd name="T27" fmla="*/ 42 h 96"/>
                  <a:gd name="T28" fmla="*/ 376 w 382"/>
                  <a:gd name="T29" fmla="*/ 42 h 96"/>
                  <a:gd name="T30" fmla="*/ 346 w 382"/>
                  <a:gd name="T31" fmla="*/ 66 h 96"/>
                  <a:gd name="T32" fmla="*/ 305 w 382"/>
                  <a:gd name="T33" fmla="*/ 78 h 96"/>
                  <a:gd name="T34" fmla="*/ 263 w 382"/>
                  <a:gd name="T35" fmla="*/ 90 h 96"/>
                  <a:gd name="T36" fmla="*/ 209 w 382"/>
                  <a:gd name="T37" fmla="*/ 96 h 96"/>
                  <a:gd name="T38" fmla="*/ 209 w 38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55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56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57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58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59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19 w 185"/>
                  <a:gd name="T5" fmla="*/ 36 h 210"/>
                  <a:gd name="T6" fmla="*/ 155 w 185"/>
                  <a:gd name="T7" fmla="*/ 72 h 210"/>
                  <a:gd name="T8" fmla="*/ 161 w 185"/>
                  <a:gd name="T9" fmla="*/ 90 h 210"/>
                  <a:gd name="T10" fmla="*/ 167 w 185"/>
                  <a:gd name="T11" fmla="*/ 114 h 210"/>
                  <a:gd name="T12" fmla="*/ 161 w 185"/>
                  <a:gd name="T13" fmla="*/ 138 h 210"/>
                  <a:gd name="T14" fmla="*/ 149 w 185"/>
                  <a:gd name="T15" fmla="*/ 162 h 210"/>
                  <a:gd name="T16" fmla="*/ 119 w 185"/>
                  <a:gd name="T17" fmla="*/ 180 h 210"/>
                  <a:gd name="T18" fmla="*/ 90 w 185"/>
                  <a:gd name="T19" fmla="*/ 198 h 210"/>
                  <a:gd name="T20" fmla="*/ 96 w 185"/>
                  <a:gd name="T21" fmla="*/ 210 h 210"/>
                  <a:gd name="T22" fmla="*/ 131 w 185"/>
                  <a:gd name="T23" fmla="*/ 192 h 210"/>
                  <a:gd name="T24" fmla="*/ 161 w 185"/>
                  <a:gd name="T25" fmla="*/ 168 h 210"/>
                  <a:gd name="T26" fmla="*/ 179 w 185"/>
                  <a:gd name="T27" fmla="*/ 144 h 210"/>
                  <a:gd name="T28" fmla="*/ 185 w 185"/>
                  <a:gd name="T29" fmla="*/ 114 h 210"/>
                  <a:gd name="T30" fmla="*/ 179 w 185"/>
                  <a:gd name="T31" fmla="*/ 90 h 210"/>
                  <a:gd name="T32" fmla="*/ 173 w 185"/>
                  <a:gd name="T33" fmla="*/ 66 h 210"/>
                  <a:gd name="T34" fmla="*/ 155 w 185"/>
                  <a:gd name="T35" fmla="*/ 48 h 210"/>
                  <a:gd name="T36" fmla="*/ 13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8060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28061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28062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63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64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8065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128066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28067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28068" name="Rectangle 68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D985DE1-3CC0-42E9-9503-E06C90FA7B5E}" type="datetimeFigureOut">
              <a:rPr lang="ru-RU">
                <a:solidFill>
                  <a:srgbClr val="000000"/>
                </a:solidFill>
              </a:rPr>
              <a:pPr/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8069" name="Rectangle 69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28070" name="Rectangle 7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1DF7F0F-4C76-42AB-8682-6846B506D06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Line 2"/>
          <p:cNvSpPr>
            <a:spLocks noChangeShapeType="1"/>
          </p:cNvSpPr>
          <p:nvPr userDrawn="1"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5786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34AEF2-BC9A-4998-A477-553779D1CBC9}" type="datetimeFigureOut">
              <a:rPr lang="ru-RU">
                <a:solidFill>
                  <a:srgbClr val="000000"/>
                </a:solidFill>
              </a:rPr>
              <a:pPr/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912872-4391-439E-9D33-6DAC4E6CA89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503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345492-F539-41B4-B08D-98D0DF7E1461}" type="datetimeFigureOut">
              <a:rPr lang="ru-RU">
                <a:solidFill>
                  <a:srgbClr val="000000"/>
                </a:solidFill>
              </a:rPr>
              <a:pPr/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73345-1F1E-46B9-B265-2E10D63B5F6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813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1EDADB-D5D2-479D-ADFD-9E153C9E667F}" type="datetimeFigureOut">
              <a:rPr lang="ru-RU">
                <a:solidFill>
                  <a:srgbClr val="000000"/>
                </a:solidFill>
              </a:rPr>
              <a:pPr/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29E5D-4649-443B-9BF2-ADC63C90A45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0691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619455-ECA1-471C-BC1B-C2F639598124}" type="datetimeFigureOut">
              <a:rPr lang="ru-RU">
                <a:solidFill>
                  <a:srgbClr val="000000"/>
                </a:solidFill>
              </a:rPr>
              <a:pPr/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B2BD32-CEB9-4A96-9A86-7732A4A5CC1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8857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E35D8D-7E03-4016-BB60-6A0BC85447EB}" type="datetimeFigureOut">
              <a:rPr lang="ru-RU">
                <a:solidFill>
                  <a:srgbClr val="000000"/>
                </a:solidFill>
              </a:rPr>
              <a:pPr/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EBA30B-0DBD-405A-BDE1-E28B192A074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3377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5A9403-086D-4269-926C-965ECE8E12AF}" type="datetimeFigureOut">
              <a:rPr lang="ru-RU">
                <a:solidFill>
                  <a:srgbClr val="000000"/>
                </a:solidFill>
              </a:rPr>
              <a:pPr/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27E00-7184-4213-8758-FB1EB65FE60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58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C59B15-76F4-427E-9481-CC792D5E07A6}" type="datetimeFigureOut">
              <a:rPr lang="ru-RU">
                <a:solidFill>
                  <a:srgbClr val="000000"/>
                </a:solidFill>
              </a:rPr>
              <a:pPr/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8AA5E6-4A0B-4EAB-91B3-716E25CDE8B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1921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7A3ED6-B80C-49F8-8291-F8874C822EE1}" type="datetimeFigureOut">
              <a:rPr lang="ru-RU">
                <a:solidFill>
                  <a:srgbClr val="000000"/>
                </a:solidFill>
              </a:rPr>
              <a:pPr/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95CE2-3238-4F49-9102-2624E741789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176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D3155D-2B68-4D7C-851F-DE857C3C3707}" type="datetimeFigureOut">
              <a:rPr lang="ru-RU">
                <a:solidFill>
                  <a:srgbClr val="000000"/>
                </a:solidFill>
              </a:rPr>
              <a:pPr/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5AD40-F26C-4FD8-8B0D-E8FF31E2620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6608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2F25D7-6F53-4514-B2BD-4F36C0E993CD}" type="datetimeFigureOut">
              <a:rPr lang="ru-RU">
                <a:solidFill>
                  <a:srgbClr val="000000"/>
                </a:solidFill>
              </a:rPr>
              <a:pPr/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0E68ED-A6A6-4C04-AB7F-7E6B2696757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1741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A5F427B-4050-4A92-A221-13287A638234}" type="datetimeFigureOut">
              <a:rPr lang="ru-RU">
                <a:solidFill>
                  <a:srgbClr val="000000"/>
                </a:solidFill>
              </a:rPr>
              <a:pPr/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224172E-521A-4CEF-A7D2-780B4CD7F6B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155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7B8E182-BC40-414B-A473-511A013DD686}" type="datetimeFigureOut">
              <a:rPr lang="ru-RU">
                <a:solidFill>
                  <a:srgbClr val="000000"/>
                </a:solidFill>
              </a:rPr>
              <a:pPr/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B04F57C-BDFA-4D00-A3A2-60651D0650C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0125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1288599242_matematika_carica_nauk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8" y="1"/>
            <a:ext cx="9144000" cy="685431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contourW="12700">
            <a:bevelT w="165100" prst="coolSlant"/>
            <a:contourClr>
              <a:schemeClr val="accent3">
                <a:lumMod val="50000"/>
              </a:schemeClr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404664"/>
            <a:ext cx="7772400" cy="1470025"/>
          </a:xfrm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 b="1">
                <a:solidFill>
                  <a:srgbClr val="006600"/>
                </a:solidFill>
                <a:latin typeface="Georgia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5976" y="4437112"/>
            <a:ext cx="4528592" cy="1752600"/>
          </a:xfrm>
        </p:spPr>
        <p:txBody>
          <a:bodyPr/>
          <a:lstStyle>
            <a:lvl1pPr marL="0" indent="0" algn="ctr">
              <a:buNone/>
              <a:defRPr b="1" i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58939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0a2446eea378dac32a93eb6b7116220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5" y="12092"/>
            <a:ext cx="9132195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12700" contourW="12700">
            <a:bevelT/>
            <a:contourClr>
              <a:schemeClr val="tx1">
                <a:lumMod val="50000"/>
                <a:lumOff val="50000"/>
              </a:schemeClr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rot="19571671">
            <a:off x="7945438" y="6315075"/>
            <a:ext cx="12430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7F7F7F"/>
                </a:solidFill>
                <a:latin typeface="Georgia" pitchFamily="18" charset="0"/>
                <a:cs typeface="Arial" charset="0"/>
              </a:rPr>
              <a:t>shpuntova.ucoz.ru</a:t>
            </a:r>
            <a:endParaRPr lang="ru-RU" sz="800" b="1">
              <a:solidFill>
                <a:srgbClr val="7F7F7F"/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189" y="1340768"/>
            <a:ext cx="8229600" cy="86895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7931224" cy="432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2831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>
              <a:gd name="T0" fmla="*/ 0 w 179"/>
              <a:gd name="T1" fmla="*/ 132 h 132"/>
              <a:gd name="T2" fmla="*/ 29 w 179"/>
              <a:gd name="T3" fmla="*/ 132 h 132"/>
              <a:gd name="T4" fmla="*/ 77 w 179"/>
              <a:gd name="T5" fmla="*/ 108 h 132"/>
              <a:gd name="T6" fmla="*/ 119 w 179"/>
              <a:gd name="T7" fmla="*/ 78 h 132"/>
              <a:gd name="T8" fmla="*/ 155 w 179"/>
              <a:gd name="T9" fmla="*/ 48 h 132"/>
              <a:gd name="T10" fmla="*/ 179 w 179"/>
              <a:gd name="T11" fmla="*/ 12 h 132"/>
              <a:gd name="T12" fmla="*/ 173 w 179"/>
              <a:gd name="T13" fmla="*/ 6 h 132"/>
              <a:gd name="T14" fmla="*/ 167 w 179"/>
              <a:gd name="T15" fmla="*/ 0 h 132"/>
              <a:gd name="T16" fmla="*/ 137 w 179"/>
              <a:gd name="T17" fmla="*/ 42 h 132"/>
              <a:gd name="T18" fmla="*/ 101 w 179"/>
              <a:gd name="T19" fmla="*/ 78 h 132"/>
              <a:gd name="T20" fmla="*/ 53 w 179"/>
              <a:gd name="T21" fmla="*/ 108 h 132"/>
              <a:gd name="T22" fmla="*/ 0 w 179"/>
              <a:gd name="T23" fmla="*/ 132 h 132"/>
              <a:gd name="T24" fmla="*/ 0 w 179"/>
              <a:gd name="T25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26979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26980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40 w 5740"/>
                <a:gd name="T1" fmla="*/ 4316 h 4316"/>
                <a:gd name="T2" fmla="*/ 0 w 5740"/>
                <a:gd name="T3" fmla="*/ 4316 h 4316"/>
                <a:gd name="T4" fmla="*/ 0 w 5740"/>
                <a:gd name="T5" fmla="*/ 0 h 4316"/>
                <a:gd name="T6" fmla="*/ 5740 w 5740"/>
                <a:gd name="T7" fmla="*/ 0 h 4316"/>
                <a:gd name="T8" fmla="*/ 5740 w 5740"/>
                <a:gd name="T9" fmla="*/ 4316 h 4316"/>
                <a:gd name="T10" fmla="*/ 5740 w 5740"/>
                <a:gd name="T11" fmla="*/ 4316 h 4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grpSp>
          <p:nvGrpSpPr>
            <p:cNvPr id="126981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26982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83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84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85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86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87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88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89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90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91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92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6993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26994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95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96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97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98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6999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00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01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02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03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04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05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06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07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08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09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10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11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7012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27013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14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15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16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17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18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19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20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21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22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23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24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25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26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27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28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29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27030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27031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0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09 w 382"/>
                  <a:gd name="T19" fmla="*/ 96 h 96"/>
                  <a:gd name="T20" fmla="*/ 263 w 382"/>
                  <a:gd name="T21" fmla="*/ 90 h 96"/>
                  <a:gd name="T22" fmla="*/ 311 w 382"/>
                  <a:gd name="T23" fmla="*/ 84 h 96"/>
                  <a:gd name="T24" fmla="*/ 352 w 382"/>
                  <a:gd name="T25" fmla="*/ 66 h 96"/>
                  <a:gd name="T26" fmla="*/ 382 w 382"/>
                  <a:gd name="T27" fmla="*/ 42 h 96"/>
                  <a:gd name="T28" fmla="*/ 376 w 382"/>
                  <a:gd name="T29" fmla="*/ 42 h 96"/>
                  <a:gd name="T30" fmla="*/ 346 w 382"/>
                  <a:gd name="T31" fmla="*/ 66 h 96"/>
                  <a:gd name="T32" fmla="*/ 305 w 382"/>
                  <a:gd name="T33" fmla="*/ 78 h 96"/>
                  <a:gd name="T34" fmla="*/ 263 w 382"/>
                  <a:gd name="T35" fmla="*/ 90 h 96"/>
                  <a:gd name="T36" fmla="*/ 209 w 382"/>
                  <a:gd name="T37" fmla="*/ 96 h 96"/>
                  <a:gd name="T38" fmla="*/ 209 w 38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32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33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34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35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36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19 w 185"/>
                  <a:gd name="T5" fmla="*/ 36 h 210"/>
                  <a:gd name="T6" fmla="*/ 155 w 185"/>
                  <a:gd name="T7" fmla="*/ 72 h 210"/>
                  <a:gd name="T8" fmla="*/ 161 w 185"/>
                  <a:gd name="T9" fmla="*/ 90 h 210"/>
                  <a:gd name="T10" fmla="*/ 167 w 185"/>
                  <a:gd name="T11" fmla="*/ 114 h 210"/>
                  <a:gd name="T12" fmla="*/ 161 w 185"/>
                  <a:gd name="T13" fmla="*/ 138 h 210"/>
                  <a:gd name="T14" fmla="*/ 149 w 185"/>
                  <a:gd name="T15" fmla="*/ 162 h 210"/>
                  <a:gd name="T16" fmla="*/ 119 w 185"/>
                  <a:gd name="T17" fmla="*/ 180 h 210"/>
                  <a:gd name="T18" fmla="*/ 90 w 185"/>
                  <a:gd name="T19" fmla="*/ 198 h 210"/>
                  <a:gd name="T20" fmla="*/ 96 w 185"/>
                  <a:gd name="T21" fmla="*/ 210 h 210"/>
                  <a:gd name="T22" fmla="*/ 131 w 185"/>
                  <a:gd name="T23" fmla="*/ 192 h 210"/>
                  <a:gd name="T24" fmla="*/ 161 w 185"/>
                  <a:gd name="T25" fmla="*/ 168 h 210"/>
                  <a:gd name="T26" fmla="*/ 179 w 185"/>
                  <a:gd name="T27" fmla="*/ 144 h 210"/>
                  <a:gd name="T28" fmla="*/ 185 w 185"/>
                  <a:gd name="T29" fmla="*/ 114 h 210"/>
                  <a:gd name="T30" fmla="*/ 179 w 185"/>
                  <a:gd name="T31" fmla="*/ 90 h 210"/>
                  <a:gd name="T32" fmla="*/ 173 w 185"/>
                  <a:gd name="T33" fmla="*/ 66 h 210"/>
                  <a:gd name="T34" fmla="*/ 155 w 185"/>
                  <a:gd name="T35" fmla="*/ 48 h 210"/>
                  <a:gd name="T36" fmla="*/ 13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27037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27038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2703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04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04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7042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12704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7044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7045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BC57C4-220E-4086-8CC4-DE2429639D31}" type="datetimeFigureOut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08.06.2017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7046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7047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056247-3721-4275-B7E1-C011AB1AE16D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Line 2"/>
          <p:cNvSpPr>
            <a:spLocks noChangeShapeType="1"/>
          </p:cNvSpPr>
          <p:nvPr userDrawn="1"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264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68079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006600"/>
          </a:solidFill>
          <a:latin typeface="Georgia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Georgi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Georgi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Georgi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Georgi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Georgi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Georgi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Georgi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6600"/>
          </a:solidFill>
          <a:latin typeface="Georgi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b="1" i="1" kern="1200">
          <a:solidFill>
            <a:srgbClr val="00B05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b="1" i="1" kern="1200">
          <a:solidFill>
            <a:srgbClr val="00B05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b="1" i="1" kern="1200">
          <a:solidFill>
            <a:srgbClr val="00B05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b="1" i="1" kern="1200">
          <a:solidFill>
            <a:srgbClr val="00B05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b="1" i="1" kern="1200">
          <a:solidFill>
            <a:srgbClr val="00B05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https://encrypted-tbn0.gstatic.com/images?q=tbn:ANd9GcQsETBrDqJgaqLZr-XEcy-yC4J7D6JRWTXCX9SHRAaJigvB44qr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1090;&#1072;&#1087;&#1089;&#1099;&#1088;&#1084;&#1072;%201.docx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hyperlink" Target="&#1090;&#1072;&#1087;&#1089;&#1099;&#1088;&#1084;&#1072;%202.docx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&amp;SHcy;&amp;acy;&amp;bcy;&amp;lcy;&amp;ocy;&amp;ncy; &amp;pcy;&amp;rcy;&amp;iecy;&amp;zcy;&amp;iecy;&amp;ncy;&amp;tcy;&amp;acy;&amp;tscy;&amp;icy;&amp;icy; PowerPoint &quot;&amp;Kcy; &amp;dcy;&amp;ncy;&amp;yucy; &amp;ucy;&amp;chcy;&amp;icy;&amp;tcy;&amp;iecy;&amp;lcy;&amp;yacy;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928670"/>
            <a:ext cx="8229600" cy="4429156"/>
          </a:xfrm>
        </p:spPr>
        <p:txBody>
          <a:bodyPr/>
          <a:lstStyle/>
          <a:p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rgbClr val="0070C0"/>
                </a:solidFill>
                <a:effectLst/>
              </a:rPr>
              <a:t/>
            </a:r>
            <a:br>
              <a:rPr lang="kk-KZ" sz="2400" b="1" dirty="0" smtClean="0">
                <a:solidFill>
                  <a:srgbClr val="0070C0"/>
                </a:solidFill>
                <a:effectLst/>
              </a:rPr>
            </a:br>
            <a:r>
              <a:rPr lang="kk-KZ" sz="2400" b="1" dirty="0" smtClean="0">
                <a:solidFill>
                  <a:srgbClr val="0070C0"/>
                </a:solidFill>
                <a:effectLst/>
              </a:rPr>
              <a:t/>
            </a:r>
            <a:br>
              <a:rPr lang="kk-KZ" sz="2400" b="1" dirty="0" smtClean="0">
                <a:solidFill>
                  <a:srgbClr val="0070C0"/>
                </a:solidFill>
                <a:effectLst/>
              </a:rPr>
            </a:br>
            <a:r>
              <a:rPr lang="kk-KZ" sz="2400" b="1" dirty="0" smtClean="0">
                <a:solidFill>
                  <a:srgbClr val="0070C0"/>
                </a:solidFill>
                <a:effectLst/>
              </a:rPr>
              <a:t/>
            </a:r>
            <a:br>
              <a:rPr lang="kk-KZ" sz="2400" b="1" dirty="0" smtClean="0">
                <a:solidFill>
                  <a:srgbClr val="0070C0"/>
                </a:solidFill>
                <a:effectLst/>
              </a:rPr>
            </a:br>
            <a:r>
              <a:rPr lang="kk-KZ" sz="2400" b="1" dirty="0" smtClean="0">
                <a:solidFill>
                  <a:srgbClr val="0070C0"/>
                </a:solidFill>
                <a:effectLst/>
              </a:rPr>
              <a:t/>
            </a:r>
            <a:br>
              <a:rPr lang="kk-KZ" sz="2400" b="1" dirty="0" smtClean="0">
                <a:solidFill>
                  <a:srgbClr val="0070C0"/>
                </a:solidFill>
                <a:effectLst/>
              </a:rPr>
            </a:br>
            <a:r>
              <a:rPr lang="kk-KZ" sz="2400" b="1" dirty="0" smtClean="0">
                <a:solidFill>
                  <a:srgbClr val="0070C0"/>
                </a:solidFill>
                <a:effectLst/>
              </a:rPr>
              <a:t/>
            </a:r>
            <a:br>
              <a:rPr lang="kk-KZ" sz="2400" b="1" dirty="0" smtClean="0">
                <a:solidFill>
                  <a:srgbClr val="0070C0"/>
                </a:solidFill>
                <a:effectLst/>
              </a:rPr>
            </a:br>
            <a:r>
              <a:rPr lang="kk-KZ" sz="2400" b="1" dirty="0" smtClean="0">
                <a:solidFill>
                  <a:srgbClr val="0070C0"/>
                </a:solidFill>
                <a:effectLst/>
              </a:rPr>
              <a:t/>
            </a:r>
            <a:br>
              <a:rPr lang="kk-KZ" sz="2400" b="1" dirty="0" smtClean="0">
                <a:solidFill>
                  <a:srgbClr val="0070C0"/>
                </a:solidFill>
                <a:effectLst/>
              </a:rPr>
            </a:br>
            <a:r>
              <a:rPr lang="kk-KZ" sz="2400" b="1" dirty="0" smtClean="0">
                <a:solidFill>
                  <a:srgbClr val="0070C0"/>
                </a:solidFill>
                <a:effectLst/>
              </a:rPr>
              <a:t/>
            </a:r>
            <a:br>
              <a:rPr lang="kk-KZ" sz="2400" b="1" dirty="0" smtClean="0">
                <a:solidFill>
                  <a:srgbClr val="0070C0"/>
                </a:solidFill>
                <a:effectLst/>
              </a:rPr>
            </a:br>
            <a:r>
              <a:rPr lang="kk-KZ" sz="2400" b="1" dirty="0" smtClean="0">
                <a:solidFill>
                  <a:srgbClr val="0070C0"/>
                </a:solidFill>
                <a:effectLst/>
              </a:rPr>
              <a:t/>
            </a:r>
            <a:br>
              <a:rPr lang="kk-KZ" sz="2400" b="1" dirty="0" smtClean="0">
                <a:solidFill>
                  <a:srgbClr val="0070C0"/>
                </a:solidFill>
                <a:effectLst/>
              </a:rPr>
            </a:br>
            <a:r>
              <a:rPr lang="kk-KZ" sz="2400" b="1" dirty="0" smtClean="0">
                <a:solidFill>
                  <a:srgbClr val="FF0000"/>
                </a:solidFill>
                <a:effectLst/>
              </a:rPr>
              <a:t>Ақмола облысы</a:t>
            </a:r>
            <a:br>
              <a:rPr lang="kk-KZ" sz="2400" b="1" dirty="0" smtClean="0">
                <a:solidFill>
                  <a:srgbClr val="FF0000"/>
                </a:solidFill>
                <a:effectLst/>
              </a:rPr>
            </a:br>
            <a:r>
              <a:rPr lang="kk-KZ" sz="2400" b="1" dirty="0" smtClean="0">
                <a:solidFill>
                  <a:srgbClr val="FF0000"/>
                </a:solidFill>
                <a:effectLst/>
              </a:rPr>
              <a:t>Жарқайың ауданының</a:t>
            </a:r>
            <a:br>
              <a:rPr lang="kk-KZ" sz="2400" b="1" dirty="0" smtClean="0">
                <a:solidFill>
                  <a:srgbClr val="FF0000"/>
                </a:solidFill>
                <a:effectLst/>
              </a:rPr>
            </a:br>
            <a:r>
              <a:rPr lang="kk-KZ" sz="2400" b="1" dirty="0" smtClean="0">
                <a:solidFill>
                  <a:srgbClr val="FF0000"/>
                </a:solidFill>
                <a:effectLst/>
              </a:rPr>
              <a:t>Нахимов негізгі мектебінің</a:t>
            </a:r>
            <a:br>
              <a:rPr lang="kk-KZ" sz="2400" b="1" dirty="0" smtClean="0">
                <a:solidFill>
                  <a:srgbClr val="FF0000"/>
                </a:solidFill>
                <a:effectLst/>
              </a:rPr>
            </a:br>
            <a:r>
              <a:rPr lang="kk-KZ" sz="2400" b="1" dirty="0" smtClean="0">
                <a:solidFill>
                  <a:srgbClr val="FF0000"/>
                </a:solidFill>
                <a:effectLst/>
              </a:rPr>
              <a:t>қазақ тілі мен әдебиеті пәнінің мұғалімі</a:t>
            </a:r>
            <a:br>
              <a:rPr lang="kk-KZ" sz="2400" b="1" dirty="0" smtClean="0">
                <a:solidFill>
                  <a:srgbClr val="FF0000"/>
                </a:solidFill>
                <a:effectLst/>
              </a:rPr>
            </a:br>
            <a:r>
              <a:rPr lang="kk-KZ" sz="2400" b="1" dirty="0" smtClean="0">
                <a:solidFill>
                  <a:srgbClr val="FF0000"/>
                </a:solidFill>
                <a:effectLst/>
              </a:rPr>
              <a:t>Асылбекова Ләззат Жанбыршинова</a:t>
            </a:r>
            <a:r>
              <a:rPr lang="kk-KZ" sz="2400" b="1" dirty="0" smtClean="0">
                <a:solidFill>
                  <a:srgbClr val="FF0000"/>
                </a:solidFill>
              </a:rPr>
              <a:t/>
            </a:r>
            <a:br>
              <a:rPr lang="kk-KZ" sz="2400" b="1" dirty="0" smtClean="0">
                <a:solidFill>
                  <a:srgbClr val="FF0000"/>
                </a:solidFill>
              </a:rPr>
            </a:br>
            <a:r>
              <a:rPr lang="kk-KZ" sz="2400" b="1" dirty="0" smtClean="0">
                <a:solidFill>
                  <a:srgbClr val="FF0000"/>
                </a:solidFill>
              </a:rPr>
              <a:t/>
            </a:r>
            <a:br>
              <a:rPr lang="kk-KZ" sz="2400" b="1" dirty="0" smtClean="0">
                <a:solidFill>
                  <a:srgbClr val="FF0000"/>
                </a:solidFill>
              </a:rPr>
            </a:br>
            <a:r>
              <a:rPr lang="kk-KZ" sz="2400" b="1" dirty="0" smtClean="0">
                <a:solidFill>
                  <a:srgbClr val="FF0000"/>
                </a:solidFill>
              </a:rPr>
              <a:t/>
            </a:r>
            <a:br>
              <a:rPr lang="kk-KZ" sz="2400" b="1" dirty="0" smtClean="0">
                <a:solidFill>
                  <a:srgbClr val="FF0000"/>
                </a:solidFill>
              </a:rPr>
            </a:br>
            <a:r>
              <a:rPr lang="kk-KZ" sz="2800" b="1" dirty="0" smtClean="0">
                <a:solidFill>
                  <a:schemeClr val="tx1"/>
                </a:solidFill>
              </a:rPr>
              <a:t/>
            </a:r>
            <a:br>
              <a:rPr lang="kk-KZ" sz="2800" b="1" dirty="0" smtClean="0">
                <a:solidFill>
                  <a:schemeClr val="tx1"/>
                </a:solidFill>
              </a:rPr>
            </a:b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896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&amp;SHcy;&amp;acy;&amp;bcy;&amp;lcy;&amp;ocy;&amp;ncy; &amp;pcy;&amp;rcy;&amp;iecy;&amp;zcy;&amp;iecy;&amp;ncy;&amp;tcy;&amp;acy;&amp;tscy;&amp;icy;&amp;icy; PowerPoint &quot;&amp;Kcy; &amp;dcy;&amp;ncy;&amp;yucy; &amp;ucy;&amp;chcy;&amp;icy;&amp;tcy;&amp;iecy;&amp;lcy;&amp;yacy;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928670"/>
            <a:ext cx="8229600" cy="4429156"/>
          </a:xfrm>
        </p:spPr>
        <p:txBody>
          <a:bodyPr/>
          <a:lstStyle/>
          <a:p>
            <a:pPr algn="l"/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800" b="1" dirty="0" smtClean="0">
                <a:solidFill>
                  <a:schemeClr val="tx1"/>
                </a:solidFill>
              </a:rPr>
              <a:t/>
            </a:r>
            <a:br>
              <a:rPr lang="kk-KZ" sz="2800" b="1" dirty="0" smtClean="0">
                <a:solidFill>
                  <a:schemeClr val="tx1"/>
                </a:solidFill>
              </a:rPr>
            </a:br>
            <a:r>
              <a:rPr lang="kk-KZ" sz="28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Бөлім: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Адамгершілік </a:t>
            </a:r>
            <a:r>
              <a:rPr lang="en-US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асыл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қасиет.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Сабақтың </a:t>
            </a:r>
            <a:r>
              <a:rPr lang="kk-KZ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тақырыбы</a:t>
            </a:r>
            <a:r>
              <a:rPr lang="kk-KZ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Б.Соқпақбаев. "Менің атым Қожа" повесінен үзінді. Дайындықсыз келген бір </a:t>
            </a:r>
            <a:r>
              <a:rPr lang="kk-KZ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сәт</a:t>
            </a:r>
            <a:br>
              <a:rPr lang="kk-KZ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kk-KZ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сабақ арқылы жүзеге асатын оқу мақсаттары:</a:t>
            </a:r>
            <a:r>
              <a:rPr lang="kk-KZ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5Т/Ж</a:t>
            </a:r>
            <a:r>
              <a:rPr lang="kk-KZ" sz="240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Әдеби шығарманың тақырыбы мен идеясын анықтау.                                                                                                                         </a:t>
            </a:r>
            <a:br>
              <a:rPr lang="kk-KZ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5 Т/Ж 3 Көркем шығармадағы кейіпкерлер портреті мен</a:t>
            </a:r>
            <a:br>
              <a:rPr lang="kk-KZ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іс – әрекеті арқылы образын ашу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r>
              <a:rPr lang="kk-KZ" sz="2400" b="1" dirty="0" smtClean="0">
                <a:solidFill>
                  <a:schemeClr val="tx1"/>
                </a:solidFill>
              </a:rPr>
              <a:t/>
            </a:r>
            <a:br>
              <a:rPr lang="kk-KZ" sz="2400" b="1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896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&amp;SHcy;&amp;acy;&amp;bcy;&amp;lcy;&amp;ocy;&amp;ncy; &amp;pcy;&amp;rcy;&amp;iecy;&amp;zcy;&amp;iecy;&amp;ncy;&amp;tcy;&amp;acy;&amp;tscy;&amp;icy;&amp;icy; PowerPoint &quot;&amp;Kcy; &amp;dcy;&amp;ncy;&amp;yucy; &amp;ucy;&amp;chcy;&amp;icy;&amp;tcy;&amp;iecy;&amp;lcy;&amp;yacy;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32451" y="1628800"/>
            <a:ext cx="73808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Times New Roman"/>
              </a:rPr>
              <a:t>	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214290"/>
          <a:ext cx="8501122" cy="5310451"/>
        </p:xfrm>
        <a:graphic>
          <a:graphicData uri="http://schemas.openxmlformats.org/drawingml/2006/table">
            <a:tbl>
              <a:tblPr/>
              <a:tblGrid>
                <a:gridCol w="1816479"/>
                <a:gridCol w="6684643"/>
              </a:tblGrid>
              <a:tr h="12498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Сараланған сабақ </a:t>
                      </a: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мақсаты: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endParaRPr lang="kk-KZ" sz="2400" b="1" dirty="0" smtClean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Барлық </a:t>
                      </a: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оқушылар орындай алады: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7629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dirty="0">
                          <a:latin typeface="Times New Roman"/>
                          <a:ea typeface="Calibri"/>
                          <a:cs typeface="Times New Roman"/>
                        </a:rPr>
                        <a:t>Оқу арқылы, әңгіменің мазмұнын түсінеді.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 Кейіпкерлер портретін тауып мінездеме бере алады.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Оқушылардың көпшілігі орындай алады: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9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Шығармадағы негізгі ойды өз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сөзімен</a:t>
                      </a:r>
                      <a:r>
                        <a:rPr lang="kk-KZ" sz="2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әңгімелеп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endParaRPr lang="kk-KZ" sz="2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мазмұны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бойынша сұрақтарға жауап береді.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Кейбір оқушылар орындай алады: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98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Шығарманың тақырыбы мен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идеясын</a:t>
                      </a:r>
                      <a:r>
                        <a:rPr lang="kk-KZ" sz="2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анықтайды,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кейіпкердің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портреті мен іс-әрекеті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арқылы</a:t>
                      </a:r>
                      <a:r>
                        <a:rPr lang="kk-KZ" sz="2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образын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аша алады.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8164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&amp;SHcy;&amp;acy;&amp;bcy;&amp;lcy;&amp;ocy;&amp;ncy; &amp;pcy;&amp;rcy;&amp;iecy;&amp;zcy;&amp;iecy;&amp;ncy;&amp;tcy;&amp;acy;&amp;tscy;&amp;icy;&amp;icy; PowerPoint &quot;&amp;Kcy; &amp;dcy;&amp;ncy;&amp;yucy; &amp;ucy;&amp;chcy;&amp;icy;&amp;tcy;&amp;iecy;&amp;lcy;&amp;yacy;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1472" y="500042"/>
          <a:ext cx="8143932" cy="4786346"/>
        </p:xfrm>
        <a:graphic>
          <a:graphicData uri="http://schemas.openxmlformats.org/drawingml/2006/table">
            <a:tbl>
              <a:tblPr/>
              <a:tblGrid>
                <a:gridCol w="2221073"/>
                <a:gridCol w="5922859"/>
              </a:tblGrid>
              <a:tr h="29400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endParaRPr lang="kk-KZ" sz="2400" b="1" dirty="0" smtClean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Бағалау критерийлері: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24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kk-KZ" sz="2400" b="0" dirty="0">
                          <a:latin typeface="Times New Roman"/>
                          <a:ea typeface="Times New Roman"/>
                          <a:cs typeface="Times New Roman"/>
                        </a:rPr>
                        <a:t>. Шығарманың тақырыбы мен идеясын түсінеді. Кейіпкер мінезін ашады және өз бойындағы мінездерімен салыстырады.                                                                                </a:t>
                      </a:r>
                      <a:endParaRPr lang="ru-RU" sz="24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0" dirty="0">
                          <a:latin typeface="Times New Roman"/>
                          <a:ea typeface="Times New Roman"/>
                          <a:cs typeface="Times New Roman"/>
                        </a:rPr>
                        <a:t> 2. Көркем шығармадағы кейіпкердің портреті мен іс-әрекетін анықтайды және өз көзқарасын білдіреді.</a:t>
                      </a:r>
                      <a:endParaRPr lang="ru-RU" sz="24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63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Ойлау </a:t>
                      </a: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дағдылары: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endParaRPr lang="kk-KZ" sz="24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Білу, Түсіну</a:t>
                      </a:r>
                      <a:r>
                        <a:rPr lang="kk-KZ" sz="2400" b="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kk-KZ" sz="24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 Қолдану, Талдау</a:t>
                      </a:r>
                      <a:r>
                        <a:rPr lang="kk-KZ" sz="2400" b="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24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8164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&amp;SHcy;&amp;acy;&amp;bcy;&amp;lcy;&amp;ocy;&amp;ncy; &amp;pcy;&amp;rcy;&amp;iecy;&amp;zcy;&amp;iecy;&amp;ncy;&amp;tcy;&amp;acy;&amp;tscy;&amp;icy;&amp;icy; PowerPoint &quot;&amp;Kcy; &amp;dcy;&amp;ncy;&amp;yucy; &amp;ucy;&amp;chcy;&amp;icy;&amp;tcy;&amp;iecy;&amp;lcy;&amp;yacy;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70448" y="836712"/>
            <a:ext cx="1847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endParaRPr kumimoji="0" lang="ru-RU" sz="4800" b="1" i="1" u="none" strike="noStrike" kern="10" cap="none" spc="0" normalizeH="0" baseline="0" noProof="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772816"/>
            <a:ext cx="7272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561595"/>
          <a:ext cx="7643866" cy="5463903"/>
        </p:xfrm>
        <a:graphic>
          <a:graphicData uri="http://schemas.openxmlformats.org/drawingml/2006/table">
            <a:tbl>
              <a:tblPr/>
              <a:tblGrid>
                <a:gridCol w="1357322"/>
                <a:gridCol w="6286544"/>
              </a:tblGrid>
              <a:tr h="6082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Тілдік </a:t>
                      </a: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мақсат: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endParaRPr lang="kk-KZ" sz="2400" b="1" dirty="0" smtClean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Оқушылар </a:t>
                      </a:r>
                      <a:r>
                        <a:rPr lang="kk-KZ" sz="2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орындай алады: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0265"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оқушыларды пікірталас, диалогтерге қатыстыру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толық жауап</a:t>
                      </a:r>
                      <a:r>
                        <a:rPr lang="kk-KZ" sz="2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беруге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ынталандыру, білу деңгейіндегі сұрақтармен шектелмеу, пікірталас тиімді болуы үшін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өз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білімін қолдануға түрткі болу,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диалогке қатыса алуы үшін қажетті лексикалық қормен қамтамасыз ету); </a:t>
                      </a:r>
                      <a:endParaRPr lang="kk-KZ" sz="2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1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Пәнге қатысты сөздік қор мен терминдер: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1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алфавит ,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хикаят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ағаттық, портрет,мінездеме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05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0131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&amp;SHcy;&amp;acy;&amp;bcy;&amp;lcy;&amp;ocy;&amp;ncy; &amp;pcy;&amp;rcy;&amp;iecy;&amp;zcy;&amp;iecy;&amp;ncy;&amp;tcy;&amp;acy;&amp;tscy;&amp;icy;&amp;icy; PowerPoint &quot;&amp;Kcy; &amp;dcy;&amp;ncy;&amp;yucy; &amp;ucy;&amp;chcy;&amp;icy;&amp;tcy;&amp;iecy;&amp;lcy;&amp;yacy;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420888"/>
            <a:ext cx="8229600" cy="1139825"/>
          </a:xfrm>
        </p:spPr>
        <p:txBody>
          <a:bodyPr/>
          <a:lstStyle/>
          <a:p>
            <a:r>
              <a:rPr lang="kk-KZ" sz="4000" dirty="0" smtClean="0">
                <a:solidFill>
                  <a:srgbClr val="0033CC"/>
                </a:solidFill>
              </a:rPr>
              <a:t> </a:t>
            </a:r>
            <a:endParaRPr lang="ru-RU" sz="4000" dirty="0">
              <a:solidFill>
                <a:srgbClr val="0033CC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42910" y="642919"/>
          <a:ext cx="7858180" cy="4714908"/>
        </p:xfrm>
        <a:graphic>
          <a:graphicData uri="http://schemas.openxmlformats.org/drawingml/2006/table">
            <a:tbl>
              <a:tblPr/>
              <a:tblGrid>
                <a:gridCol w="7858180"/>
              </a:tblGrid>
              <a:tr h="8232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</a:t>
                      </a: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Диалог </a:t>
                      </a: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құруға/шығарма жазуға арналған </a:t>
                      </a:r>
                      <a:endParaRPr lang="kk-KZ" sz="2400" b="1" dirty="0" smtClean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пайдалы </a:t>
                      </a: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тіркестер: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3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Мұрнын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уқалау, тырп-тырп басу, тақтаға шығу, </a:t>
                      </a:r>
                      <a:endParaRPr lang="kk-KZ" sz="2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жаттап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келу, күліп жіберу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32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Талқылауға арналған сұрақтар</a:t>
                      </a: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Кейіпкер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Қожаның өмірі жайындағы ішкі толғанысы жеткіншек ұрпақты тәрбиелеуде маңызды роль атқарады деп есептеймін,өйткені ... ...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Ишара: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Масқара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! Сұрай қалса,масқара болдым-ау!- </a:t>
                      </a:r>
                      <a:endParaRPr lang="kk-KZ" sz="2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   ұялу,</a:t>
                      </a:r>
                      <a:r>
                        <a:rPr lang="kk-KZ" sz="2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 қысылу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6896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&amp;SHcy;&amp;acy;&amp;bcy;&amp;lcy;&amp;ocy;&amp;ncy; &amp;pcy;&amp;rcy;&amp;iecy;&amp;zcy;&amp;iecy;&amp;ncy;&amp;tcy;&amp;acy;&amp;tscy;&amp;icy;&amp;icy; PowerPoint &quot;&amp;Kcy; &amp;dcy;&amp;ncy;&amp;yucy; &amp;ucy;&amp;chcy;&amp;icy;&amp;tcy;&amp;iecy;&amp;lcy;&amp;yacy;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420888"/>
            <a:ext cx="8229600" cy="1139825"/>
          </a:xfrm>
        </p:spPr>
        <p:txBody>
          <a:bodyPr/>
          <a:lstStyle/>
          <a:p>
            <a:r>
              <a:rPr lang="kk-KZ" sz="4000" dirty="0" smtClean="0">
                <a:solidFill>
                  <a:srgbClr val="0033CC"/>
                </a:solidFill>
              </a:rPr>
              <a:t> </a:t>
            </a:r>
            <a:endParaRPr lang="ru-RU" sz="4000" dirty="0">
              <a:solidFill>
                <a:srgbClr val="0033CC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1472" y="500042"/>
          <a:ext cx="8001056" cy="4739055"/>
        </p:xfrm>
        <a:graphic>
          <a:graphicData uri="http://schemas.openxmlformats.org/drawingml/2006/table">
            <a:tbl>
              <a:tblPr/>
              <a:tblGrid>
                <a:gridCol w="1785950"/>
                <a:gridCol w="6215106"/>
              </a:tblGrid>
              <a:tr h="2286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Құндылық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тарға баулу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Туған жеріміздің тарихында бірнеше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мыңжылдықтары</a:t>
                      </a:r>
                      <a:r>
                        <a:rPr lang="kk-KZ" sz="2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мен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ата- бабаларымыздың ұлы істері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сақталған.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ірлікті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сақтап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,қазақтар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бірегей мәдени- өркениеттік одаққа, ортақ тілге  және дәстүрге ие халық ретінде сақтап қалады.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43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Пәнаралық </a:t>
                      </a: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байланыс: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Қазақ тілі</a:t>
                      </a:r>
                      <a:r>
                        <a:rPr lang="en-US" sz="24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тарих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5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Тақырып бойынша алдыңғы білім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«Менің атым Қожа» повесінен үзінді. Алғашқы таныстық.Алдыңғы сабақта Қожа мен сынып жетекшісі дүкенде танысса,кейін </a:t>
                      </a: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мектепке </a:t>
                      </a: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келгенде танысады.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6896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&amp;SHcy;&amp;acy;&amp;bcy;&amp;lcy;&amp;ocy;&amp;ncy; &amp;pcy;&amp;rcy;&amp;iecy;&amp;zcy;&amp;iecy;&amp;ncy;&amp;tcy;&amp;acy;&amp;tscy;&amp;icy;&amp;icy; PowerPoint &quot;&amp;Kcy; &amp;dcy;&amp;ncy;&amp;yucy; &amp;ucy;&amp;chcy;&amp;icy;&amp;tcy;&amp;iecy;&amp;lcy;&amp;yacy;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420888"/>
            <a:ext cx="8229600" cy="1139825"/>
          </a:xfrm>
        </p:spPr>
        <p:txBody>
          <a:bodyPr/>
          <a:lstStyle/>
          <a:p>
            <a:r>
              <a:rPr lang="kk-KZ" sz="4000" dirty="0" smtClean="0">
                <a:solidFill>
                  <a:srgbClr val="0033CC"/>
                </a:solidFill>
              </a:rPr>
              <a:t> </a:t>
            </a:r>
            <a:endParaRPr lang="ru-RU" sz="4000" dirty="0">
              <a:solidFill>
                <a:srgbClr val="0033CC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571480"/>
          <a:ext cx="8143932" cy="5286412"/>
        </p:xfrm>
        <a:graphic>
          <a:graphicData uri="http://schemas.openxmlformats.org/drawingml/2006/table">
            <a:tbl>
              <a:tblPr/>
              <a:tblGrid>
                <a:gridCol w="1810066"/>
                <a:gridCol w="6333866"/>
              </a:tblGrid>
              <a:tr h="5286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Сабақтың басы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871345" algn="r"/>
                        </a:tabLst>
                      </a:pPr>
                      <a:endParaRPr lang="ru-RU" sz="2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Тірек </a:t>
                      </a: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сөздер</a:t>
                      </a: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kk-KZ" sz="2400" b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балық</a:t>
                      </a:r>
                      <a:r>
                        <a:rPr lang="kk-KZ" sz="2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қоңырау, жайлау,  жарайсың, тәртіп, залым, </a:t>
                      </a:r>
                      <a:r>
                        <a:rPr lang="kk-KZ" sz="2400" b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сынып,әже.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906" marR="6190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7521" name="Рисунок 2" descr="Картинки по запросу менің атым қожа ашық сабақ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2500298" y="1714488"/>
            <a:ext cx="1857388" cy="1341439"/>
          </a:xfrm>
          <a:prstGeom prst="rect">
            <a:avLst/>
          </a:prstGeom>
          <a:noFill/>
        </p:spPr>
      </p:pic>
      <p:pic>
        <p:nvPicPr>
          <p:cNvPr id="107523" name="Рисунок 27" descr="Заги Курманбаева - &quot;Меня зовут Кожа&quot; (1963)"/>
          <p:cNvPicPr>
            <a:picLocks noChangeAspect="1" noChangeArrowheads="1"/>
          </p:cNvPicPr>
          <p:nvPr/>
        </p:nvPicPr>
        <p:blipFill>
          <a:blip r:embed="rId5"/>
          <a:srcRect l="30510" t="6941"/>
          <a:stretch>
            <a:fillRect/>
          </a:stretch>
        </p:blipFill>
        <p:spPr bwMode="auto">
          <a:xfrm>
            <a:off x="4786314" y="2643182"/>
            <a:ext cx="1866905" cy="1357322"/>
          </a:xfrm>
          <a:prstGeom prst="rect">
            <a:avLst/>
          </a:prstGeom>
          <a:noFill/>
        </p:spPr>
      </p:pic>
      <p:pic>
        <p:nvPicPr>
          <p:cNvPr id="107522" name="Рисунок 1" descr="0874914C-C3AF-4940-AC47-E4312ED2A748_cx4_cy7_cw96_mw1024_s_n_r1"/>
          <p:cNvPicPr>
            <a:picLocks noChangeAspect="1" noChangeArrowheads="1"/>
          </p:cNvPicPr>
          <p:nvPr/>
        </p:nvPicPr>
        <p:blipFill>
          <a:blip r:embed="rId6"/>
          <a:srcRect l="26422" t="13701"/>
          <a:stretch>
            <a:fillRect/>
          </a:stretch>
        </p:blipFill>
        <p:spPr bwMode="auto">
          <a:xfrm>
            <a:off x="6500826" y="4286256"/>
            <a:ext cx="1862143" cy="13525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6896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&amp;SHcy;&amp;acy;&amp;bcy;&amp;lcy;&amp;ocy;&amp;ncy; &amp;pcy;&amp;rcy;&amp;iecy;&amp;zcy;&amp;iecy;&amp;ncy;&amp;tcy;&amp;acy;&amp;tscy;&amp;icy;&amp;icy; PowerPoint &quot;&amp;Kcy; &amp;dcy;&amp;ncy;&amp;yucy; &amp;ucy;&amp;chcy;&amp;icy;&amp;tcy;&amp;iecy;&amp;lcy;&amp;yacy;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420888"/>
            <a:ext cx="8229600" cy="1139825"/>
          </a:xfrm>
        </p:spPr>
        <p:txBody>
          <a:bodyPr/>
          <a:lstStyle/>
          <a:p>
            <a:r>
              <a:rPr lang="kk-KZ" sz="4000" dirty="0" smtClean="0">
                <a:solidFill>
                  <a:srgbClr val="0033CC"/>
                </a:solidFill>
              </a:rPr>
              <a:t> </a:t>
            </a:r>
            <a:endParaRPr lang="ru-RU" sz="4000" dirty="0">
              <a:solidFill>
                <a:srgbClr val="0033CC"/>
              </a:solidFill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928662" y="642918"/>
            <a:ext cx="757242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Ширату жаттығулары: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Барлық оқушыларды ортаға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шақырамыз.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Оқушылар осы сабаққа дейін шығармадағы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кейіпкерлермен таныс болдыңыздар. Ендеше жазушы Қожа образы арқылы қандай идея айтқысы келді? Осы идеяны анықтау үшін мен сіздердің әр қайсыңызға төмендегідей тірек сөздер беремін.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Тірек сөздер: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оқушы,  жаман, жақсы, сотқар, қу, пысық,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тентек, мейірімді, әділетті, ақын, әзілқой, тапқыр, қателіктерін түсіне біледі (Сыныппен жұмыс)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896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&amp;SHcy;&amp;acy;&amp;bcy;&amp;lcy;&amp;ocy;&amp;ncy; &amp;pcy;&amp;rcy;&amp;iecy;&amp;zcy;&amp;iecy;&amp;ncy;&amp;tcy;&amp;acy;&amp;tscy;&amp;icy;&amp;icy; PowerPoint &quot;&amp;Kcy; &amp;dcy;&amp;ncy;&amp;yucy; &amp;ucy;&amp;chcy;&amp;icy;&amp;tcy;&amp;iecy;&amp;lcy;&amp;yacy;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71472" y="714356"/>
            <a:ext cx="7715304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kk-KZ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action="ppaction://hlinkfile"/>
              </a:rPr>
              <a:t>-тапсырма</a:t>
            </a:r>
            <a:r>
              <a:rPr kumimoji="0" lang="kk-KZ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ЖЖ. Салыстырмалы</a:t>
            </a:r>
            <a:r>
              <a:rPr kumimoji="0" lang="kk-KZ" sz="24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Топпен жұмыс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Орыс тілі сабағы. Анфиса Михайловна Пушкиннің «Қысқы кешін» жатқа сұрап жатқан кезі. Осы үзіндіні оқи отырып, Жантас пен Қожаға және оқушыға салыстырмалы мінездеме беріңдер</a:t>
            </a:r>
            <a:r>
              <a:rPr kumimoji="0" lang="kk-KZ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2910" y="2571744"/>
            <a:ext cx="81439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sz="24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hlinkClick r:id="rId4" action="ppaction://hlinkfile"/>
            </a:endParaRPr>
          </a:p>
          <a:p>
            <a:r>
              <a:rPr lang="kk-KZ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4" action="ppaction://hlinkfile"/>
              </a:rPr>
              <a:t>2-тапсырма</a:t>
            </a:r>
            <a:r>
              <a:rPr lang="kk-KZ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4" action="ppaction://hlinkfile"/>
              </a:rPr>
              <a:t>: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4" action="ppaction://hlinkfile"/>
              </a:rPr>
              <a:t>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Беріген үзінділер арқылы кейіпкерді анықтаңыз және өз сөзіңмен кейіпкердің образына көзқарасыңызды білдіріңіз. (Жұппен жұмыс )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896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&amp;SHcy;&amp;acy;&amp;bcy;&amp;lcy;&amp;ocy;&amp;ncy; &amp;pcy;&amp;rcy;&amp;iecy;&amp;zcy;&amp;iecy;&amp;ncy;&amp;tcy;&amp;acy;&amp;tscy;&amp;icy;&amp;icy; PowerPoint &quot;&amp;Kcy; &amp;dcy;&amp;ncy;&amp;yucy; &amp;ucy;&amp;chcy;&amp;icy;&amp;tcy;&amp;iecy;&amp;lcy;&amp;yacy;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420888"/>
            <a:ext cx="8229600" cy="1865368"/>
          </a:xfrm>
        </p:spPr>
        <p:txBody>
          <a:bodyPr/>
          <a:lstStyle/>
          <a:p>
            <a:r>
              <a:rPr lang="kk-KZ" sz="4000" dirty="0" smtClean="0">
                <a:solidFill>
                  <a:srgbClr val="0033CC"/>
                </a:solidFill>
              </a:rPr>
              <a:t> </a:t>
            </a:r>
            <a:endParaRPr lang="ru-RU" sz="4000" dirty="0">
              <a:solidFill>
                <a:srgbClr val="0033C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1214422"/>
            <a:ext cx="6786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14348" y="2357430"/>
          <a:ext cx="7572428" cy="1714512"/>
        </p:xfrm>
        <a:graphic>
          <a:graphicData uri="http://schemas.openxmlformats.org/drawingml/2006/table">
            <a:tbl>
              <a:tblPr/>
              <a:tblGrid>
                <a:gridCol w="2595195"/>
                <a:gridCol w="2595193"/>
                <a:gridCol w="2382040"/>
              </a:tblGrid>
              <a:tr h="6429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Times New Roman"/>
                          <a:ea typeface="Calibri"/>
                          <a:cs typeface="Times New Roman"/>
                        </a:rPr>
                        <a:t>«Білемін»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Times New Roman"/>
                          <a:ea typeface="Calibri"/>
                          <a:cs typeface="Times New Roman"/>
                        </a:rPr>
                        <a:t>«Білдім»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Times New Roman"/>
                          <a:ea typeface="Calibri"/>
                          <a:cs typeface="Times New Roman"/>
                        </a:rPr>
                        <a:t>«Білгім келеді»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15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571472" y="1042974"/>
            <a:ext cx="792961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Рефлексия: «Білемін», «Білдім», «Білгім келеді»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Оқушылар өздерінің не ұққанын, нені білгісі келетінін,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білетінін жазады.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896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&amp;SHcy;&amp;acy;&amp;bcy;&amp;lcy;&amp;ocy;&amp;ncy; &amp;pcy;&amp;rcy;&amp;iecy;&amp;zcy;&amp;iecy;&amp;ncy;&amp;tcy;&amp;acy;&amp;tscy;&amp;icy;&amp;icy; PowerPoint &quot;&amp;Kcy; &amp;dcy;&amp;ncy;&amp;yucy; &amp;ucy;&amp;chcy;&amp;icy;&amp;tcy;&amp;iecy;&amp;lcy;&amp;yacy;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420888"/>
            <a:ext cx="8229600" cy="1139825"/>
          </a:xfrm>
        </p:spPr>
        <p:txBody>
          <a:bodyPr/>
          <a:lstStyle/>
          <a:p>
            <a:r>
              <a:rPr lang="kk-KZ" sz="4000" dirty="0" smtClean="0">
                <a:solidFill>
                  <a:srgbClr val="0033CC"/>
                </a:solidFill>
              </a:rPr>
              <a:t> </a:t>
            </a:r>
            <a:endParaRPr lang="ru-RU" sz="4000" dirty="0">
              <a:solidFill>
                <a:srgbClr val="0033CC"/>
              </a:solidFill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571472" y="714357"/>
            <a:ext cx="735811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Үйге тапсырма</a:t>
            </a:r>
            <a:r>
              <a:rPr kumimoji="0" lang="kk-KZ" sz="2400" b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400" b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Шығарманың  3 бөлімін оқу. Әр оқушы өзінің есімі туралы мәлімет жинап келу.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Өз басыңыздан қандай қызықты оқиға өтті.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Қызықты оқиға жазып келу.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896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&amp;SHcy;&amp;acy;&amp;bcy;&amp;lcy;&amp;ocy;&amp;ncy; &amp;pcy;&amp;rcy;&amp;iecy;&amp;zcy;&amp;iecy;&amp;ncy;&amp;tcy;&amp;acy;&amp;tscy;&amp;icy;&amp;icy; PowerPoint &quot;&amp;Kcy; &amp;dcy;&amp;ncy;&amp;yucy; &amp;ucy;&amp;chcy;&amp;icy;&amp;tcy;&amp;iecy;&amp;lcy;&amp;yacy;&quot;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420888"/>
            <a:ext cx="8229600" cy="1139825"/>
          </a:xfrm>
        </p:spPr>
        <p:txBody>
          <a:bodyPr/>
          <a:lstStyle/>
          <a:p>
            <a:r>
              <a:rPr lang="kk-KZ" sz="4000" dirty="0" smtClean="0">
                <a:solidFill>
                  <a:srgbClr val="0033CC"/>
                </a:solidFill>
              </a:rPr>
              <a:t> </a:t>
            </a:r>
            <a:endParaRPr lang="ru-RU" sz="4000" dirty="0">
              <a:solidFill>
                <a:srgbClr val="0033CC"/>
              </a:solidFill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571472" y="714357"/>
            <a:ext cx="735811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2143116"/>
            <a:ext cx="621510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рахмет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 dirty="0">
              <a:solidFill>
                <a:srgbClr val="FF0000"/>
              </a:solidFill>
              <a:latin typeface="Georgia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896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уги">
  <a:themeElements>
    <a:clrScheme name="Круги 9">
      <a:dk1>
        <a:srgbClr val="000000"/>
      </a:dk1>
      <a:lt1>
        <a:srgbClr val="D7D1B9"/>
      </a:lt1>
      <a:dk2>
        <a:srgbClr val="B39257"/>
      </a:dk2>
      <a:lt2>
        <a:srgbClr val="B1A887"/>
      </a:lt2>
      <a:accent1>
        <a:srgbClr val="FFCC66"/>
      </a:accent1>
      <a:accent2>
        <a:srgbClr val="E6E3AC"/>
      </a:accent2>
      <a:accent3>
        <a:srgbClr val="E8E5D9"/>
      </a:accent3>
      <a:accent4>
        <a:srgbClr val="000000"/>
      </a:accent4>
      <a:accent5>
        <a:srgbClr val="FFE2B8"/>
      </a:accent5>
      <a:accent6>
        <a:srgbClr val="D0CE9B"/>
      </a:accent6>
      <a:hlink>
        <a:srgbClr val="666633"/>
      </a:hlink>
      <a:folHlink>
        <a:srgbClr val="9C9800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490</Words>
  <Application>Microsoft Office PowerPoint</Application>
  <PresentationFormat>Экран (4:3)</PresentationFormat>
  <Paragraphs>93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Круги</vt:lpstr>
      <vt:lpstr>2</vt:lpstr>
      <vt:lpstr>           Ақмола облысы Жарқайың ауданының Нахимов негізгі мектебінің қазақ тілі мен әдебиеті пәнінің мұғалімі Асылбекова Ләззат Жанбыршинова             </vt:lpstr>
      <vt:lpstr>         Бөлім:  Адамгершілік - асыл қасиет.  Сабақтың тақырыбы: Б.Соқпақбаев. "Менің атым Қожа" повесінен үзінді. Дайындықсыз келген бір сәт  Осы сабақ арқылы жүзеге асатын оқу мақсаттары: 5Т/Ж 2 Әдеби шығарманың тақырыбы мен идеясын анықтау.                                                                                                                          5 Т/Ж 3 Көркем шығармадағы кейіпкерлер портреті мен            іс – әрекеті арқылы образын ашу          </vt:lpstr>
      <vt:lpstr>Слайд 3</vt:lpstr>
      <vt:lpstr>Слайд 4</vt:lpstr>
      <vt:lpstr>Слайд 5</vt:lpstr>
      <vt:lpstr> </vt:lpstr>
      <vt:lpstr> </vt:lpstr>
      <vt:lpstr> </vt:lpstr>
      <vt:lpstr> </vt:lpstr>
      <vt:lpstr>Слайд 10</vt:lpstr>
      <vt:lpstr> </vt:lpstr>
      <vt:lpstr> </vt:lpstr>
      <vt:lpstr>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Қазақ тілі мен әдебиеті сабақтарында      замануи ақпараттық технологияны қолдану</dc:title>
  <dc:creator>Кабинет 27 - 1</dc:creator>
  <cp:lastModifiedBy>Пользователь</cp:lastModifiedBy>
  <cp:revision>77</cp:revision>
  <dcterms:created xsi:type="dcterms:W3CDTF">2014-06-16T04:42:56Z</dcterms:created>
  <dcterms:modified xsi:type="dcterms:W3CDTF">2017-06-08T10:25:43Z</dcterms:modified>
</cp:coreProperties>
</file>